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60" r:id="rId1"/>
  </p:sldMasterIdLst>
  <p:notesMasterIdLst>
    <p:notesMasterId r:id="rId36"/>
  </p:notesMasterIdLst>
  <p:sldIdLst>
    <p:sldId id="256" r:id="rId2"/>
    <p:sldId id="436" r:id="rId3"/>
    <p:sldId id="435" r:id="rId4"/>
    <p:sldId id="441" r:id="rId5"/>
    <p:sldId id="442" r:id="rId6"/>
    <p:sldId id="443" r:id="rId7"/>
    <p:sldId id="444" r:id="rId8"/>
    <p:sldId id="446" r:id="rId9"/>
    <p:sldId id="447" r:id="rId10"/>
    <p:sldId id="448" r:id="rId11"/>
    <p:sldId id="449" r:id="rId12"/>
    <p:sldId id="462" r:id="rId13"/>
    <p:sldId id="471" r:id="rId14"/>
    <p:sldId id="463" r:id="rId15"/>
    <p:sldId id="464" r:id="rId16"/>
    <p:sldId id="465" r:id="rId17"/>
    <p:sldId id="450" r:id="rId18"/>
    <p:sldId id="451" r:id="rId19"/>
    <p:sldId id="452" r:id="rId20"/>
    <p:sldId id="453" r:id="rId21"/>
    <p:sldId id="454" r:id="rId22"/>
    <p:sldId id="455" r:id="rId23"/>
    <p:sldId id="456" r:id="rId24"/>
    <p:sldId id="457" r:id="rId25"/>
    <p:sldId id="458" r:id="rId26"/>
    <p:sldId id="459" r:id="rId27"/>
    <p:sldId id="460" r:id="rId28"/>
    <p:sldId id="466" r:id="rId29"/>
    <p:sldId id="461" r:id="rId30"/>
    <p:sldId id="467" r:id="rId31"/>
    <p:sldId id="468" r:id="rId32"/>
    <p:sldId id="469" r:id="rId33"/>
    <p:sldId id="470" r:id="rId34"/>
    <p:sldId id="472" r:id="rId35"/>
  </p:sldIdLst>
  <p:sldSz cx="9144000" cy="6858000" type="screen4x3"/>
  <p:notesSz cx="6858000" cy="91440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046" autoAdjust="0"/>
  </p:normalViewPr>
  <p:slideViewPr>
    <p:cSldViewPr>
      <p:cViewPr varScale="1">
        <p:scale>
          <a:sx n="57" d="100"/>
          <a:sy n="57" d="100"/>
        </p:scale>
        <p:origin x="74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EF61E2-3B94-429A-B556-60A38F36CBB3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F9376-9C26-4D8E-A786-07D622B5D5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17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35844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45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35847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48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5849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0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1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5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585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5854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00E8885-0D01-4D23-953E-BB3D36CF0E31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35855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altLang="ko-KR" smtClean="0"/>
              <a:t>Segmentation</a:t>
            </a:r>
            <a:endParaRPr lang="en-US" dirty="0"/>
          </a:p>
        </p:txBody>
      </p:sp>
      <p:sp>
        <p:nvSpPr>
          <p:cNvPr id="35856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3D3DB4-1AFA-4397-B69C-4C6F77504FE5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Segmentation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15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A138D6-C79A-4D60-87AF-F700F5098B61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Segmentation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92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DC0FBC-589F-47C8-8263-C341B9325258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Segmentation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49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6ED487-D36E-4BC6-A9DC-F0DB01D99B22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Segmentation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97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E81C7AE-26A1-459E-99BF-500999A51248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Segmentation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60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EF20564-0FC7-418A-B44C-F5B04AC9DF89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Segmentation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23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1DE9A1A-080B-4C8F-94D3-9D97AE8EA7A6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Segmentation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4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CBEAB5-6ED9-4A0C-925C-DD2E9483B185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Segmentation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4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0BD31E1-9CD4-4079-A17B-B2B5B4408F37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Segmentation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70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473E54-0F3A-45BA-AB55-154C7F9DA3C1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Segmentation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8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2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4826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482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fld id="{2F8CF6D5-E6F9-4741-A808-29E6C054A17E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3482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r>
              <a:rPr lang="en-US" altLang="ko-KR" smtClean="0"/>
              <a:t>Segmentation</a:t>
            </a:r>
            <a:endParaRPr lang="en-US"/>
          </a:p>
        </p:txBody>
      </p:sp>
      <p:sp>
        <p:nvSpPr>
          <p:cNvPr id="3482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Image segmentation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90600" y="3886200"/>
            <a:ext cx="6781800" cy="1752600"/>
          </a:xfrm>
        </p:spPr>
        <p:txBody>
          <a:bodyPr/>
          <a:lstStyle/>
          <a:p>
            <a:pPr algn="r"/>
            <a:r>
              <a:rPr lang="en-US" dirty="0" smtClean="0"/>
              <a:t>Sang Yup Lee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Sematic segmentation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Semantic segmentation model </a:t>
            </a:r>
            <a:r>
              <a:rPr lang="ko-KR" altLang="en-US" sz="2400" dirty="0" smtClean="0"/>
              <a:t>구조</a:t>
            </a:r>
            <a:endParaRPr lang="en-US" altLang="ko-KR" sz="2400" dirty="0" smtClean="0"/>
          </a:p>
          <a:p>
            <a:pPr lvl="1"/>
            <a:r>
              <a:rPr lang="en-US" altLang="ko-KR" sz="2000" dirty="0" smtClean="0"/>
              <a:t>Encoder-decoder </a:t>
            </a:r>
            <a:r>
              <a:rPr lang="ko-KR" altLang="en-US" sz="2000" dirty="0" smtClean="0"/>
              <a:t>구조</a:t>
            </a:r>
            <a:endParaRPr lang="en-US" altLang="ko-KR" sz="2000" dirty="0" smtClean="0"/>
          </a:p>
          <a:p>
            <a:pPr lvl="2"/>
            <a:r>
              <a:rPr lang="en-US" altLang="ko-KR" sz="1600" dirty="0" smtClean="0"/>
              <a:t>Encoder: </a:t>
            </a:r>
            <a:r>
              <a:rPr lang="en-US" altLang="ko-KR" sz="1600" dirty="0" err="1" smtClean="0"/>
              <a:t>downsampling</a:t>
            </a:r>
            <a:r>
              <a:rPr lang="en-US" altLang="ko-KR" sz="1600" dirty="0" smtClean="0"/>
              <a:t> =&gt; </a:t>
            </a:r>
            <a:r>
              <a:rPr lang="ko-KR" altLang="en-US" sz="1600" dirty="0" smtClean="0"/>
              <a:t>클래스간 차이를 학습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혹은 정보 추출</a:t>
            </a:r>
            <a:r>
              <a:rPr lang="en-US" altLang="ko-KR" sz="1600" dirty="0" smtClean="0"/>
              <a:t>)</a:t>
            </a:r>
          </a:p>
          <a:p>
            <a:pPr lvl="2"/>
            <a:r>
              <a:rPr lang="en-US" altLang="ko-KR" sz="1600" dirty="0" smtClean="0"/>
              <a:t>Decoder: </a:t>
            </a:r>
            <a:r>
              <a:rPr lang="en-US" altLang="ko-KR" sz="1600" dirty="0" err="1" smtClean="0"/>
              <a:t>upsampling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the feature representations into a full-resolution segmentation map</a:t>
            </a:r>
            <a:endParaRPr lang="ko-KR" alt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EE998-95B4-44A3-AE5E-90E159656D45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886200"/>
            <a:ext cx="6429375" cy="211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1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Semantic segmentation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Loss function</a:t>
            </a:r>
          </a:p>
          <a:p>
            <a:pPr lvl="1"/>
            <a:r>
              <a:rPr lang="en-US" altLang="ko-KR" sz="2000" dirty="0" smtClean="0"/>
              <a:t>Cross entropy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229FE-DE5D-4631-8581-8E4507560D48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19400"/>
            <a:ext cx="8650288" cy="35618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8288" y="4777472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각 채널은 각 픽셀이 특정 클래스에 속할 확률값을 지님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48546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Semantic segmentation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err="1" smtClean="0"/>
              <a:t>Upsampling</a:t>
            </a:r>
            <a:r>
              <a:rPr lang="en-US" altLang="ko-KR" sz="2400" dirty="0" smtClean="0"/>
              <a:t> (</a:t>
            </a:r>
            <a:r>
              <a:rPr lang="en-US" altLang="ko-KR" sz="2400" dirty="0" smtClean="0"/>
              <a:t>feature map</a:t>
            </a:r>
            <a:r>
              <a:rPr lang="ko-KR" altLang="en-US" sz="2400" dirty="0" smtClean="0"/>
              <a:t>의 크기 확대</a:t>
            </a:r>
            <a:r>
              <a:rPr lang="en-US" altLang="ko-KR" sz="2400" dirty="0" smtClean="0"/>
              <a:t>)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방법들</a:t>
            </a:r>
            <a:endParaRPr lang="en-US" altLang="ko-KR" sz="2400" dirty="0" smtClean="0"/>
          </a:p>
          <a:p>
            <a:pPr lvl="1"/>
            <a:r>
              <a:rPr lang="en-US" altLang="ko-KR" sz="2000" dirty="0" smtClean="0"/>
              <a:t>Transposed </a:t>
            </a:r>
            <a:r>
              <a:rPr lang="en-US" altLang="ko-KR" sz="2000" dirty="0" smtClean="0"/>
              <a:t>convolution (a.k.a., deconvolution)</a:t>
            </a:r>
            <a:endParaRPr lang="en-US" altLang="ko-KR" sz="2000" dirty="0" smtClean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 smtClean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 smtClean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 smtClean="0"/>
          </a:p>
          <a:p>
            <a:pPr lvl="1"/>
            <a:endParaRPr lang="en-US" altLang="ko-KR" sz="2000" dirty="0"/>
          </a:p>
          <a:p>
            <a:pPr lvl="1"/>
            <a:r>
              <a:rPr lang="ko-KR" altLang="en-US" sz="2000" dirty="0" smtClean="0"/>
              <a:t>예제 </a:t>
            </a:r>
            <a:r>
              <a:rPr lang="ko-KR" altLang="en-US" sz="2000" dirty="0" smtClean="0"/>
              <a:t>코드 </a:t>
            </a:r>
            <a:endParaRPr lang="en-US" altLang="ko-KR" sz="2000" dirty="0" smtClean="0"/>
          </a:p>
          <a:p>
            <a:pPr lvl="2"/>
            <a:r>
              <a:rPr lang="en-US" altLang="ko-KR" sz="1600" dirty="0" err="1" smtClean="0"/>
              <a:t>Tranposed_convolution.ipynb</a:t>
            </a:r>
            <a:endParaRPr lang="ko-KR" alt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3A616-C67B-4914-8A65-4D24FA12C6EF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932113"/>
            <a:ext cx="5272768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19800" y="3124200"/>
            <a:ext cx="1480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학습을 통해 값이 결정되는 파라미터</a:t>
            </a:r>
            <a:endParaRPr lang="ko-KR" altLang="en-US" sz="1200"/>
          </a:p>
        </p:txBody>
      </p:sp>
      <p:cxnSp>
        <p:nvCxnSpPr>
          <p:cNvPr id="10" name="Straight Arrow Connector 9"/>
          <p:cNvCxnSpPr>
            <a:stCxn id="7" idx="1"/>
          </p:cNvCxnSpPr>
          <p:nvPr/>
        </p:nvCxnSpPr>
        <p:spPr bwMode="auto">
          <a:xfrm flipH="1">
            <a:off x="5334000" y="3355033"/>
            <a:ext cx="685800" cy="739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23762" y="4060245"/>
            <a:ext cx="1367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smtClean="0"/>
              <a:t>목표 크기</a:t>
            </a:r>
            <a:r>
              <a:rPr lang="en-US" altLang="ko-KR" sz="1200" dirty="0" smtClean="0"/>
              <a:t>: </a:t>
            </a:r>
            <a:r>
              <a:rPr lang="en-US" altLang="ko-KR" sz="1200" dirty="0" err="1" smtClean="0"/>
              <a:t>3x3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smtClean="0"/>
              <a:t>Stride = 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95709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Semantic segmentation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Transposed convolution</a:t>
            </a:r>
            <a:endParaRPr lang="ko-KR" alt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6776F-92FD-41E6-99B8-893675145AE8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26" name="Picture 2" descr="https://miro.medium.com/v2/resize:fit:1155/1*eeMbMohZF-K3OsAlbiJBZ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438400"/>
            <a:ext cx="5278081" cy="351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295400" y="6031017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&lt;Source: </a:t>
            </a:r>
            <a:r>
              <a:rPr lang="ko-KR" altLang="en-US" sz="1200" dirty="0" smtClean="0"/>
              <a:t>https</a:t>
            </a:r>
            <a:r>
              <a:rPr lang="ko-KR" altLang="en-US" sz="1200" dirty="0"/>
              <a:t>://</a:t>
            </a:r>
            <a:r>
              <a:rPr lang="ko-KR" altLang="en-US" sz="1200" dirty="0" smtClean="0"/>
              <a:t>towardsdatascience.com/understand-transposed-convolutions-and-build-your-own-transposed-convolution-layer-from-scratch-4f5d97b2967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30521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Semantic segmentation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Upsampling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방법들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Upsampling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F0D93-EF34-4B8B-8CD7-09315B5A5F13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276600"/>
            <a:ext cx="82486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06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Semantic segmentation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smtClean="0"/>
              <a:t>Interpolation</a:t>
            </a:r>
          </a:p>
          <a:p>
            <a:pPr lvl="1"/>
            <a:r>
              <a:rPr lang="en-US" altLang="ko-KR" sz="2400" dirty="0" smtClean="0"/>
              <a:t>Linear interpolation</a:t>
            </a:r>
          </a:p>
          <a:p>
            <a:pPr lvl="2"/>
            <a:r>
              <a:rPr lang="ko-KR" altLang="en-US" sz="2000" dirty="0" smtClean="0"/>
              <a:t>직선 위의 한 점의 값을 다른 두 값을 이용해서 계산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9A6CE-A294-4779-BB29-C1E2A6A381DC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170" y="5181600"/>
            <a:ext cx="4348162" cy="9017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05" y="3639211"/>
            <a:ext cx="3430290" cy="9765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251" y="3639211"/>
            <a:ext cx="3381375" cy="92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39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개념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smtClean="0"/>
              <a:t>Interpolation</a:t>
            </a:r>
          </a:p>
          <a:p>
            <a:pPr lvl="1"/>
            <a:r>
              <a:rPr lang="en-US" altLang="ko-KR" sz="2400" dirty="0" smtClean="0"/>
              <a:t>Bilinear interpolation</a:t>
            </a:r>
          </a:p>
          <a:p>
            <a:pPr lvl="2"/>
            <a:r>
              <a:rPr lang="en-US" altLang="ko-KR" sz="2000" dirty="0" smtClean="0"/>
              <a:t>2</a:t>
            </a:r>
            <a:r>
              <a:rPr lang="ko-KR" altLang="en-US" sz="2000" dirty="0" smtClean="0"/>
              <a:t>차원에서의 </a:t>
            </a:r>
            <a:r>
              <a:rPr lang="en-US" altLang="ko-KR" sz="2000" dirty="0" smtClean="0"/>
              <a:t>interpolation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8CA87-3F38-4DF6-A138-D49B73CCEB4E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10" y="3429000"/>
            <a:ext cx="5707627" cy="2814638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580080"/>
              </p:ext>
            </p:extLst>
          </p:nvPr>
        </p:nvGraphicFramePr>
        <p:xfrm>
          <a:off x="6162133" y="3733800"/>
          <a:ext cx="1828800" cy="157480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09298531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4353215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6811129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887184128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5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X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529947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32635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6963007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575822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87695" y="5358863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&lt;</a:t>
            </a:r>
            <a:r>
              <a:rPr lang="ko-KR" altLang="en-US" sz="1400" dirty="0" smtClean="0"/>
              <a:t>이미지의 경우</a:t>
            </a:r>
            <a:r>
              <a:rPr lang="en-US" altLang="ko-KR" sz="1400" dirty="0" smtClean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26815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Semantic segmentation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smtClean="0"/>
              <a:t>Python code</a:t>
            </a:r>
          </a:p>
          <a:p>
            <a:pPr lvl="1"/>
            <a:r>
              <a:rPr lang="en-US" altLang="ko-KR" sz="1800" dirty="0" err="1" smtClean="0"/>
              <a:t>Semantic_seg_basic_example.ipynb</a:t>
            </a:r>
            <a:endParaRPr lang="en-US" altLang="ko-KR" sz="1800" dirty="0" smtClean="0"/>
          </a:p>
          <a:p>
            <a:r>
              <a:rPr lang="en-US" altLang="ko-KR" sz="2000" dirty="0" smtClean="0"/>
              <a:t>Performance metrics</a:t>
            </a:r>
          </a:p>
          <a:p>
            <a:pPr lvl="1"/>
            <a:r>
              <a:rPr lang="en-US" altLang="ko-KR" sz="1800" dirty="0" smtClean="0"/>
              <a:t>Pixel accuracy</a:t>
            </a:r>
          </a:p>
          <a:p>
            <a:pPr lvl="2"/>
            <a:r>
              <a:rPr lang="ko-KR" altLang="en-US" sz="1600" dirty="0"/>
              <a:t>전체의 픽셀중에서 정답 클래스가 제대로 예측된 픽셀의 </a:t>
            </a:r>
            <a:r>
              <a:rPr lang="ko-KR" altLang="en-US" sz="1600" dirty="0" smtClean="0"/>
              <a:t>비중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클래스 불균형에 취약</a:t>
            </a:r>
            <a:endParaRPr lang="en-US" altLang="ko-KR" sz="1600" dirty="0" smtClean="0"/>
          </a:p>
          <a:p>
            <a:pPr lvl="1"/>
            <a:r>
              <a:rPr lang="en-US" altLang="ko-KR" sz="2000" dirty="0" smtClean="0"/>
              <a:t>mean </a:t>
            </a:r>
            <a:r>
              <a:rPr lang="en-US" altLang="ko-KR" sz="2000" dirty="0" err="1" smtClean="0"/>
              <a:t>IoU</a:t>
            </a:r>
            <a:endParaRPr lang="en-US" altLang="ko-KR" sz="2000" dirty="0" smtClean="0"/>
          </a:p>
          <a:p>
            <a:pPr lvl="2"/>
            <a:r>
              <a:rPr lang="ko-KR" altLang="en-US" sz="1600" dirty="0" smtClean="0"/>
              <a:t>각 클래스에 대한 </a:t>
            </a:r>
            <a:r>
              <a:rPr lang="en-US" altLang="ko-KR" sz="1600" dirty="0" err="1" smtClean="0"/>
              <a:t>IoU</a:t>
            </a:r>
            <a:r>
              <a:rPr lang="ko-KR" altLang="en-US" sz="1600" dirty="0" smtClean="0"/>
              <a:t>의 평균</a:t>
            </a:r>
            <a:endParaRPr lang="en-US" altLang="ko-KR" sz="1600" dirty="0" smtClean="0"/>
          </a:p>
          <a:p>
            <a:pPr lvl="1"/>
            <a:r>
              <a:rPr lang="en-US" altLang="ko-KR" sz="2000" dirty="0" smtClean="0"/>
              <a:t>Dice coefficient</a:t>
            </a:r>
          </a:p>
          <a:p>
            <a:pPr lvl="1"/>
            <a:endParaRPr lang="en-US" altLang="ko-KR" sz="1800" dirty="0" smtClean="0"/>
          </a:p>
          <a:p>
            <a:pPr lvl="1"/>
            <a:endParaRPr lang="ko-KR" alt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3729E-50AC-439A-8A95-CA5D00CB0FFA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193" y="4857867"/>
            <a:ext cx="19145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19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 err="1" smtClean="0"/>
              <a:t>FCN</a:t>
            </a:r>
            <a:r>
              <a:rPr lang="en-US" altLang="ko-KR" cap="none" dirty="0" smtClean="0"/>
              <a:t> (Fully Convolutional Networks)</a:t>
            </a:r>
            <a:endParaRPr lang="ko-KR" alt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31570-168F-4625-9505-BAA109AA59E8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62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FCN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모형의 구조</a:t>
            </a:r>
            <a:endParaRPr lang="en-US" altLang="ko-KR" sz="2400" dirty="0" smtClean="0"/>
          </a:p>
          <a:p>
            <a:pPr lvl="1"/>
            <a:r>
              <a:rPr lang="en-US" altLang="ko-KR" sz="2000" dirty="0" err="1" smtClean="0"/>
              <a:t>FCL</a:t>
            </a:r>
            <a:r>
              <a:rPr lang="ko-KR" altLang="en-US" sz="2000" dirty="0" smtClean="0"/>
              <a:t>를 </a:t>
            </a:r>
            <a:r>
              <a:rPr lang="en-US" altLang="ko-KR" sz="2000" dirty="0" smtClean="0"/>
              <a:t>convolutional layer</a:t>
            </a:r>
            <a:r>
              <a:rPr lang="ko-KR" altLang="en-US" sz="2000" dirty="0" smtClean="0"/>
              <a:t>로 대체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EAE1F-A588-4096-AFCA-B0EE4E49D69F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31346" y="1075818"/>
            <a:ext cx="4572000" cy="9890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PASCAL VOC 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 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 + 1 (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백그라운드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클래스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원래 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이미지 형태로 확대 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=&gt; 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픽셀별 </a:t>
            </a:r>
            <a:r>
              <a:rPr lang="ko-KR" altLang="ko-KR" sz="14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예측</a:t>
            </a:r>
            <a:endParaRPr lang="en-US" altLang="ko-KR" sz="1400" kern="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AlexNet</a:t>
            </a:r>
            <a:r>
              <a:rPr lang="en-US" altLang="ko-KR" sz="14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이용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04268"/>
            <a:ext cx="7962066" cy="365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0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Image segmentation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smtClean="0"/>
              <a:t>What is it?</a:t>
            </a:r>
          </a:p>
          <a:p>
            <a:pPr lvl="1"/>
            <a:r>
              <a:rPr lang="ko-KR" altLang="en-US" sz="1800" dirty="0" smtClean="0"/>
              <a:t>이미지를 픽셀 단위로 구분하여 분할하는 것</a:t>
            </a:r>
            <a:endParaRPr lang="en-US" altLang="ko-KR" sz="1800" dirty="0" smtClean="0"/>
          </a:p>
          <a:p>
            <a:pPr lvl="1"/>
            <a:r>
              <a:rPr lang="en-US" altLang="ko-KR" sz="1800" dirty="0"/>
              <a:t>Image segmentation with deep learning is about using a model to assign a class to each pixel in an image, thus segmenting the image into different zones (such as “background” and “foreground,” or “road,” “car,” and “sidewalk</a:t>
            </a:r>
            <a:r>
              <a:rPr lang="en-US" altLang="ko-KR" sz="1800" dirty="0" smtClean="0"/>
              <a:t>”).</a:t>
            </a:r>
          </a:p>
          <a:p>
            <a:r>
              <a:rPr lang="ko-KR" altLang="en-US" sz="2000" dirty="0" smtClean="0"/>
              <a:t>주요 종류</a:t>
            </a:r>
            <a:endParaRPr lang="en-US" altLang="ko-KR" sz="2000" dirty="0" smtClean="0"/>
          </a:p>
          <a:p>
            <a:pPr lvl="1"/>
            <a:r>
              <a:rPr lang="en-US" altLang="ko-KR" sz="1800" dirty="0"/>
              <a:t>Semantic </a:t>
            </a:r>
            <a:r>
              <a:rPr lang="en-US" altLang="ko-KR" sz="1800" dirty="0" smtClean="0"/>
              <a:t>segmentation</a:t>
            </a:r>
          </a:p>
          <a:p>
            <a:pPr lvl="2"/>
            <a:r>
              <a:rPr lang="ko-KR" altLang="en-US" sz="1400" dirty="0"/>
              <a:t>픽</a:t>
            </a:r>
            <a:r>
              <a:rPr lang="ko-KR" altLang="en-US" sz="1400" dirty="0" smtClean="0"/>
              <a:t>셀을 </a:t>
            </a:r>
            <a:r>
              <a:rPr lang="en-US" altLang="ko-KR" sz="1400" dirty="0" smtClean="0"/>
              <a:t>class </a:t>
            </a:r>
            <a:r>
              <a:rPr lang="ko-KR" altLang="en-US" sz="1400" dirty="0" smtClean="0"/>
              <a:t>단위로 구분</a:t>
            </a:r>
            <a:endParaRPr lang="en-US" altLang="ko-KR" sz="1400" dirty="0" smtClean="0"/>
          </a:p>
          <a:p>
            <a:pPr lvl="1"/>
            <a:r>
              <a:rPr lang="en-US" altLang="ko-KR" sz="1800" dirty="0" smtClean="0"/>
              <a:t>Instance segmentation</a:t>
            </a:r>
          </a:p>
          <a:p>
            <a:pPr lvl="2"/>
            <a:r>
              <a:rPr lang="ko-KR" altLang="en-US" sz="1400" dirty="0" smtClean="0"/>
              <a:t>동일 클래스의 다른 </a:t>
            </a:r>
            <a:r>
              <a:rPr lang="en-US" altLang="ko-KR" sz="1400" dirty="0" smtClean="0"/>
              <a:t>instance </a:t>
            </a:r>
            <a:r>
              <a:rPr lang="ko-KR" altLang="en-US" sz="1400" dirty="0" smtClean="0"/>
              <a:t>도 구분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다음 슬라이드 참고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ko-KR" altLang="en-US" sz="1800" dirty="0" smtClean="0"/>
              <a:t>둘을 합쳐서 </a:t>
            </a:r>
            <a:r>
              <a:rPr lang="en-US" altLang="ko-KR" sz="1800" dirty="0"/>
              <a:t>Panoptic </a:t>
            </a:r>
            <a:r>
              <a:rPr lang="en-US" altLang="ko-KR" sz="1800" dirty="0" smtClean="0"/>
              <a:t>segmentation </a:t>
            </a:r>
            <a:r>
              <a:rPr lang="ko-KR" altLang="en-US" sz="1800" dirty="0" smtClean="0"/>
              <a:t>이라고도 함</a:t>
            </a:r>
            <a:endParaRPr lang="ko-KR" alt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9129E-E050-489B-BBF5-497CD557A253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06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FCN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2044-4128-4071-9286-9F1A193D0077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 descr="https://miro.medium.com/v2/resize:fit:1050/1*1r-KVNqt9V7JiDT-zyOEAQ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68940"/>
            <a:ext cx="6781800" cy="50704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 bwMode="auto">
          <a:xfrm>
            <a:off x="7696200" y="2017713"/>
            <a:ext cx="1143000" cy="103028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8172" y="1323837"/>
            <a:ext cx="2219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 smtClean="0"/>
              <a:t>32x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upsampled</a:t>
            </a:r>
            <a:r>
              <a:rPr lang="en-US" altLang="ko-KR" sz="1400" dirty="0" smtClean="0"/>
              <a:t> prediction</a:t>
            </a:r>
          </a:p>
          <a:p>
            <a:pPr algn="ctr"/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FCN</a:t>
            </a:r>
            <a:r>
              <a:rPr lang="en-US" altLang="ko-KR" sz="1400" dirty="0" err="1"/>
              <a:t>-</a:t>
            </a:r>
            <a:r>
              <a:rPr lang="en-US" altLang="ko-KR" sz="1400" dirty="0" err="1" smtClean="0"/>
              <a:t>32s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7696200" y="4293848"/>
            <a:ext cx="1143000" cy="103028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28172" y="3599972"/>
            <a:ext cx="2219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 smtClean="0"/>
              <a:t>16x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upsampled</a:t>
            </a:r>
            <a:r>
              <a:rPr lang="en-US" altLang="ko-KR" sz="1400" dirty="0" smtClean="0"/>
              <a:t> prediction</a:t>
            </a:r>
          </a:p>
          <a:p>
            <a:pPr algn="ctr"/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FCN-16s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12" name="Right Arrow 11"/>
          <p:cNvSpPr/>
          <p:nvPr/>
        </p:nvSpPr>
        <p:spPr bwMode="auto">
          <a:xfrm>
            <a:off x="7391400" y="2438400"/>
            <a:ext cx="228600" cy="30480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ight Arrow 12"/>
          <p:cNvSpPr/>
          <p:nvPr/>
        </p:nvSpPr>
        <p:spPr bwMode="auto">
          <a:xfrm>
            <a:off x="7303533" y="4675164"/>
            <a:ext cx="276779" cy="300288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25618" y="1768940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28x28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441436" y="1762607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14x14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5599195" y="1762607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7x7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6561388" y="1762606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7x7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7837934" y="3019762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224x224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7808197" y="531422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224x224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5693669" y="6491791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224x224</a:t>
            </a:r>
            <a:endParaRPr lang="ko-KR" altLang="en-US" sz="1400" dirty="0"/>
          </a:p>
        </p:txBody>
      </p:sp>
      <p:sp>
        <p:nvSpPr>
          <p:cNvPr id="20" name="Rectangle 19"/>
          <p:cNvSpPr/>
          <p:nvPr/>
        </p:nvSpPr>
        <p:spPr bwMode="auto">
          <a:xfrm>
            <a:off x="4773418" y="4348976"/>
            <a:ext cx="2486026" cy="84749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301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FCN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모형의 성능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C92A-217A-4E1F-9CEB-C3F580D6651C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2590800"/>
            <a:ext cx="7016750" cy="3652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8790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 smtClean="0"/>
              <a:t>U-Net</a:t>
            </a:r>
            <a:endParaRPr lang="ko-KR" alt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1A95B-8834-4E57-811A-1D5B609F4C3B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63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U-Net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D299-57C5-450C-BF4E-805B7DF171C4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 descr="Diagram of the U-Net convolutional neural network architecture. It contains the encoder, decoder and skip connections. It is used for semantic segmentation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667000"/>
            <a:ext cx="7010400" cy="34655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8558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U-Net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Python code</a:t>
            </a:r>
          </a:p>
          <a:p>
            <a:pPr lvl="1"/>
            <a:r>
              <a:rPr lang="en-US" altLang="ko-KR" dirty="0" err="1" smtClean="0"/>
              <a:t>UNet_Keras.ipynb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A769-3AD2-4A90-A462-E588A4FACC12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46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 smtClean="0"/>
              <a:t>Instance Segmentation</a:t>
            </a:r>
            <a:endParaRPr lang="ko-KR" alt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37929-AAE0-4311-8130-DEACDD3B2C77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07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Mask R-CNN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모형의 구조</a:t>
            </a:r>
            <a:endParaRPr lang="en-US" altLang="ko-KR" sz="2400" dirty="0" smtClean="0"/>
          </a:p>
          <a:p>
            <a:pPr lvl="1"/>
            <a:r>
              <a:rPr lang="en-US" altLang="ko-KR" sz="2000" dirty="0"/>
              <a:t>Faster </a:t>
            </a:r>
            <a:r>
              <a:rPr lang="en-US" altLang="ko-KR" sz="2000" dirty="0" err="1"/>
              <a:t>RCNN</a:t>
            </a:r>
            <a:r>
              <a:rPr lang="en-US" altLang="ko-KR" sz="2000" dirty="0"/>
              <a:t> +</a:t>
            </a:r>
            <a:r>
              <a:rPr lang="en-US" altLang="ko-KR" sz="2000" dirty="0" smtClean="0"/>
              <a:t> </a:t>
            </a:r>
            <a:r>
              <a:rPr lang="en-US" altLang="ko-KR" sz="2000" dirty="0" err="1"/>
              <a:t>FCN</a:t>
            </a:r>
            <a:endParaRPr lang="ko-KR" alt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6396F-0BA6-440F-8B52-71073EC978D0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 descr="Image segmentation with Mask R-CNN | by Jonathan Hui | Medium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981480"/>
            <a:ext cx="8534400" cy="38814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876800" y="6477000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>
                <a:solidFill>
                  <a:srgbClr val="FF0000"/>
                </a:solidFill>
              </a:rPr>
              <a:t>이 부분이 새롭게 추가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>
            <a:stCxn id="8" idx="0"/>
          </p:cNvCxnSpPr>
          <p:nvPr/>
        </p:nvCxnSpPr>
        <p:spPr bwMode="auto">
          <a:xfrm flipV="1">
            <a:off x="5861205" y="6132513"/>
            <a:ext cx="1180945" cy="3444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61070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Mask R-CNN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비용함수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𝑏𝑏𝑜𝑥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𝑚𝑎𝑠𝑘</m:t>
                        </m:r>
                      </m:sub>
                    </m:sSub>
                  </m:oMath>
                </a14:m>
                <a:endParaRPr lang="ko-KR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9" t="-19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D5215-CF40-45B9-BA3B-C46DAE95A6B3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73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Mask R-CNN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RoI</a:t>
            </a:r>
            <a:r>
              <a:rPr lang="en-US" altLang="ko-KR" dirty="0" smtClean="0"/>
              <a:t> Align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043D1-85DE-4FF4-91A8-E1C0D5E83D5E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6" descr="https://miro.medium.com/v2/resize:fit:1155/0*JArsNcfm3TyRj1Q8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77" y="2627313"/>
            <a:ext cx="7124793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5715000" y="2202419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RoI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RPN</a:t>
            </a:r>
            <a:r>
              <a:rPr lang="ko-KR" altLang="en-US" dirty="0" smtClean="0"/>
              <a:t>을 이용해서 출력</a:t>
            </a:r>
            <a:endParaRPr lang="ko-KR" altLang="en-US" dirty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 bwMode="auto">
          <a:xfrm>
            <a:off x="7200900" y="2571751"/>
            <a:ext cx="190500" cy="13906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92D05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3124200" y="5713412"/>
            <a:ext cx="5181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Feature map</a:t>
            </a:r>
            <a:r>
              <a:rPr lang="ko-KR" altLang="en-US" sz="1400" dirty="0" smtClean="0"/>
              <a:t>에 </a:t>
            </a:r>
            <a:r>
              <a:rPr lang="en-US" altLang="ko-KR" sz="1400" dirty="0" err="1" smtClean="0"/>
              <a:t>RoI</a:t>
            </a:r>
            <a:r>
              <a:rPr lang="ko-KR" altLang="en-US" sz="1400" dirty="0" smtClean="0"/>
              <a:t>를 매핑한 이후 고정된 크기의 </a:t>
            </a:r>
            <a:r>
              <a:rPr lang="en-US" altLang="ko-KR" sz="1400" dirty="0" smtClean="0"/>
              <a:t>feature map (</a:t>
            </a:r>
            <a:r>
              <a:rPr lang="ko-KR" altLang="en-US" sz="1400" dirty="0" smtClean="0"/>
              <a:t>혹은 벡터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를 추출해야 한다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사용되는 방법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RoI</a:t>
            </a:r>
            <a:r>
              <a:rPr lang="en-US" altLang="ko-KR" sz="1400" dirty="0" smtClean="0"/>
              <a:t> Pooling, </a:t>
            </a:r>
            <a:r>
              <a:rPr lang="en-US" altLang="ko-KR" sz="1400" dirty="0" err="1" smtClean="0"/>
              <a:t>RoI</a:t>
            </a:r>
            <a:r>
              <a:rPr lang="en-US" altLang="ko-KR" sz="1400" dirty="0" smtClean="0"/>
              <a:t> Align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327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Mask R-CNN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RoI</a:t>
            </a:r>
            <a:r>
              <a:rPr lang="en-US" altLang="ko-KR" dirty="0" smtClean="0"/>
              <a:t> Align</a:t>
            </a:r>
          </a:p>
          <a:p>
            <a:pPr lvl="1"/>
            <a:r>
              <a:rPr lang="en-US" altLang="ko-KR" dirty="0" err="1" smtClean="0"/>
              <a:t>RoI</a:t>
            </a:r>
            <a:r>
              <a:rPr lang="en-US" altLang="ko-KR" dirty="0" smtClean="0"/>
              <a:t> pooling</a:t>
            </a:r>
            <a:r>
              <a:rPr lang="ko-KR" altLang="en-US" dirty="0" smtClean="0"/>
              <a:t>의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정보 손실 발생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2CE36-C4AF-4D9B-8C81-F5BFF64CF9AC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200400"/>
            <a:ext cx="3155950" cy="31559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4756150" y="3228278"/>
            <a:ext cx="3930650" cy="157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RoIPool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경우 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feature map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맞추기 위해 반올림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예를 들어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아래 그림의 빨간 색과 같이 수행</a:t>
            </a:r>
            <a:r>
              <a:rPr lang="en-US" altLang="ko-KR" sz="1400" kern="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그 다음 특정한 크기의 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feature map (</a:t>
            </a:r>
            <a:r>
              <a:rPr lang="ko-KR" altLang="en-US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위와는 다른 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feature map</a:t>
            </a:r>
            <a:r>
              <a:rPr lang="ko-KR" altLang="en-US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임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추출하기 위해 </a:t>
            </a:r>
            <a:r>
              <a:rPr lang="en-US" altLang="ko-KR" sz="14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RoI</a:t>
            </a:r>
            <a:r>
              <a:rPr lang="ko-KR" altLang="en-US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동일한 비중으로 분할하지 못함 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5575" y="3832610"/>
            <a:ext cx="1300976" cy="586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빨간색</a:t>
            </a:r>
            <a:r>
              <a:rPr lang="en-US" altLang="ko-KR" sz="1600" dirty="0" smtClean="0"/>
              <a:t>: </a:t>
            </a:r>
            <a:br>
              <a:rPr lang="en-US" altLang="ko-KR" sz="1600" dirty="0" smtClean="0"/>
            </a:br>
            <a:r>
              <a:rPr lang="en-US" altLang="ko-KR" sz="1600" dirty="0" err="1" smtClean="0"/>
              <a:t>RoI</a:t>
            </a:r>
            <a:r>
              <a:rPr lang="en-US" altLang="ko-KR" sz="1600" dirty="0" smtClean="0"/>
              <a:t> Pooling</a:t>
            </a:r>
            <a:endParaRPr lang="ko-KR" altLang="en-US" sz="1600" dirty="0"/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1150938" y="4267200"/>
            <a:ext cx="754062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48787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000" dirty="0"/>
              <a:t>D</a:t>
            </a:r>
            <a:r>
              <a:rPr lang="en-US" altLang="ko-KR" sz="4000" dirty="0" smtClean="0"/>
              <a:t>etection vs. Segmentation</a:t>
            </a:r>
            <a:endParaRPr lang="ko-KR" alt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F6ED-9B40-4FAF-B3A3-A1A579E23DF0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71314"/>
            <a:ext cx="8153400" cy="27551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7538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Mask R-CNN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RoI</a:t>
            </a:r>
            <a:r>
              <a:rPr lang="en-US" altLang="ko-KR" dirty="0" smtClean="0"/>
              <a:t> Align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9C733-07B3-4CE8-8E30-E6A648A00A2A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6" descr="https://miro.medium.com/v2/resize:fit:1155/0*JXAuro-N0Nl4zDt_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19400"/>
            <a:ext cx="24384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304801" y="5562599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3x3</a:t>
            </a:r>
            <a:r>
              <a:rPr lang="ko-KR" altLang="en-US" dirty="0" smtClean="0"/>
              <a:t>의 결과를 얻고자 하는 경우</a:t>
            </a:r>
            <a:endParaRPr lang="ko-KR" altLang="en-US" dirty="0"/>
          </a:p>
        </p:txBody>
      </p:sp>
      <p:pic>
        <p:nvPicPr>
          <p:cNvPr id="9" name="Picture 8" descr="https://miro.medium.com/v2/resize:fit:1155/0*R_Nbks0OUyRZPRH3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62200"/>
            <a:ext cx="4142105" cy="353039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ight Arrow 9"/>
          <p:cNvSpPr/>
          <p:nvPr/>
        </p:nvSpPr>
        <p:spPr bwMode="auto">
          <a:xfrm>
            <a:off x="3345867" y="3657600"/>
            <a:ext cx="565308" cy="612880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0" y="1324846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4</a:t>
            </a:r>
            <a:r>
              <a:rPr lang="ko-KR" altLang="en-US" sz="1400" dirty="0" smtClean="0"/>
              <a:t>개의 포인트 지정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각 포인트 값을 </a:t>
            </a:r>
            <a:r>
              <a:rPr lang="en-US" altLang="ko-KR" sz="1400" dirty="0" smtClean="0"/>
              <a:t>bilinear interpolation </a:t>
            </a:r>
            <a:r>
              <a:rPr lang="ko-KR" altLang="en-US" sz="1400" dirty="0" smtClean="0"/>
              <a:t>방법을 사용해서 계산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⇒ 인접한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셀의 값을 이용해서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bilinear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보간법 사용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69702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Mask R-CNN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C3F8E-7B33-45A5-AB84-F420D24ACB30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240" y="2057400"/>
            <a:ext cx="6320960" cy="46434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0752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Mask R-CNN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RoI</a:t>
            </a:r>
            <a:r>
              <a:rPr lang="en-US" altLang="ko-KR" dirty="0" smtClean="0"/>
              <a:t> Align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9B413-93F8-4C80-BFFC-7C7D24376C2D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Picture 6" descr="https://miro.medium.com/v2/resize:fit:1155/0*h4cpIjHPjRx2dMRc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58" y="2700996"/>
            <a:ext cx="7390741" cy="39998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0840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Mask R-CNN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22" y="2326230"/>
            <a:ext cx="3617912" cy="4114800"/>
          </a:xfrm>
        </p:spPr>
        <p:txBody>
          <a:bodyPr/>
          <a:lstStyle/>
          <a:p>
            <a:r>
              <a:rPr lang="en-US" altLang="ko-KR" sz="2400" dirty="0" err="1" smtClean="0"/>
              <a:t>RoI</a:t>
            </a:r>
            <a:r>
              <a:rPr lang="en-US" altLang="ko-KR" sz="2400" dirty="0" smtClean="0"/>
              <a:t> Align</a:t>
            </a:r>
          </a:p>
          <a:p>
            <a:pPr lvl="1"/>
            <a:r>
              <a:rPr lang="ko-KR" altLang="ko-KR" sz="2000" dirty="0"/>
              <a:t>이를 모든 레이어에 대해 수행</a:t>
            </a:r>
          </a:p>
          <a:p>
            <a:pPr lvl="1"/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D6FE1-AE6B-4F9C-BA3B-ABCC55B30F6B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Picture 6" descr="https://miro.medium.com/v2/resize:fit:734/0*KGrcXozWbZOfDfqk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184" y="1838906"/>
            <a:ext cx="4235450" cy="441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4484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96867" y="3124200"/>
            <a:ext cx="21419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Q &amp; A</a:t>
            </a:r>
            <a:endParaRPr lang="en-US" sz="5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CAE61-4E0B-4B4C-9314-9DF693D8F0AD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93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 smtClean="0"/>
              <a:t>Semantic Segmentation</a:t>
            </a:r>
            <a:endParaRPr lang="ko-KR" alt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00E9-2BB4-4C65-A2C7-B17AF3765A94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7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Semantic segmentation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smtClean="0"/>
              <a:t>What is it?</a:t>
            </a:r>
          </a:p>
          <a:p>
            <a:pPr lvl="1"/>
            <a:r>
              <a:rPr lang="en-US" altLang="ko-KR" sz="1800" dirty="0"/>
              <a:t>Semantic segmentation is the task of assigning a class to every pixel in a given </a:t>
            </a:r>
            <a:r>
              <a:rPr lang="en-US" altLang="ko-KR" sz="1800" dirty="0" smtClean="0"/>
              <a:t>image</a:t>
            </a:r>
          </a:p>
          <a:p>
            <a:pPr lvl="2"/>
            <a:r>
              <a:rPr lang="en-US" altLang="ko-KR" sz="1600" dirty="0"/>
              <a:t>a.k.a., dense </a:t>
            </a:r>
            <a:r>
              <a:rPr lang="en-US" altLang="ko-KR" sz="1600" dirty="0" smtClean="0"/>
              <a:t>prediction</a:t>
            </a:r>
          </a:p>
          <a:p>
            <a:pPr lvl="1"/>
            <a:r>
              <a:rPr lang="en-US" altLang="ko-KR" sz="1800" dirty="0"/>
              <a:t>Note that we're not separating instances of the same </a:t>
            </a:r>
            <a:r>
              <a:rPr lang="en-US" altLang="ko-KR" sz="1800" dirty="0" smtClean="0"/>
              <a:t>class</a:t>
            </a:r>
          </a:p>
          <a:p>
            <a:r>
              <a:rPr lang="ko-KR" altLang="en-US" sz="2000" dirty="0" smtClean="0"/>
              <a:t>주요 모형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CNN-based</a:t>
            </a:r>
          </a:p>
          <a:p>
            <a:pPr lvl="2"/>
            <a:r>
              <a:rPr lang="en-US" altLang="ko-KR" sz="1600" dirty="0" err="1" smtClean="0"/>
              <a:t>FCN</a:t>
            </a:r>
            <a:r>
              <a:rPr lang="en-US" altLang="ko-KR" sz="1600" dirty="0" smtClean="0"/>
              <a:t>, U-Net, </a:t>
            </a:r>
            <a:r>
              <a:rPr lang="en-US" altLang="ko-KR" sz="1600" dirty="0" err="1" smtClean="0"/>
              <a:t>Deeplab</a:t>
            </a:r>
            <a:r>
              <a:rPr lang="en-US" altLang="ko-KR" sz="1600" dirty="0" smtClean="0"/>
              <a:t> series, </a:t>
            </a:r>
            <a:r>
              <a:rPr lang="en-US" altLang="ko-KR" sz="1600" dirty="0" err="1" smtClean="0"/>
              <a:t>InternImage</a:t>
            </a:r>
            <a:endParaRPr lang="en-US" altLang="ko-KR" sz="1600" dirty="0" smtClean="0"/>
          </a:p>
          <a:p>
            <a:pPr lvl="1"/>
            <a:r>
              <a:rPr lang="en-US" altLang="ko-KR" sz="2000" dirty="0" smtClean="0"/>
              <a:t>Transformer-based</a:t>
            </a:r>
          </a:p>
          <a:p>
            <a:pPr lvl="2"/>
            <a:r>
              <a:rPr lang="en-US" altLang="ko-KR" sz="1600" dirty="0" err="1" smtClean="0"/>
              <a:t>TransUNet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SegFormer</a:t>
            </a:r>
            <a:endParaRPr lang="en-US" altLang="ko-KR" sz="1600" dirty="0" smtClean="0"/>
          </a:p>
          <a:p>
            <a:pPr lvl="1"/>
            <a:r>
              <a:rPr lang="en-US" altLang="ko-KR" sz="2000" dirty="0" smtClean="0"/>
              <a:t>Multi-modal approach</a:t>
            </a:r>
          </a:p>
          <a:p>
            <a:pPr lvl="2"/>
            <a:r>
              <a:rPr lang="en-US" altLang="ko-KR" sz="1600" dirty="0" smtClean="0"/>
              <a:t>ONE-PEACE</a:t>
            </a:r>
            <a:endParaRPr lang="ko-KR" alt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BDA3-86E7-4C19-B0CF-FBB87A650E57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42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Semantic segmentation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smtClean="0"/>
              <a:t>The </a:t>
            </a:r>
            <a:r>
              <a:rPr lang="en-US" altLang="ko-KR" sz="2000" dirty="0"/>
              <a:t>goal is to take either a </a:t>
            </a:r>
            <a:r>
              <a:rPr lang="en-US" altLang="ko-KR" sz="2000" dirty="0" err="1"/>
              <a:t>RGB</a:t>
            </a:r>
            <a:r>
              <a:rPr lang="en-US" altLang="ko-KR" sz="2000" dirty="0"/>
              <a:t> color image (</a:t>
            </a:r>
            <a:r>
              <a:rPr lang="en-US" altLang="ko-KR" sz="2000" dirty="0" err="1"/>
              <a:t>height×width×3</a:t>
            </a:r>
            <a:r>
              <a:rPr lang="en-US" altLang="ko-KR" sz="2000" dirty="0"/>
              <a:t>) or a grayscale image (</a:t>
            </a:r>
            <a:r>
              <a:rPr lang="en-US" altLang="ko-KR" sz="2000" dirty="0" err="1"/>
              <a:t>height×width×1</a:t>
            </a:r>
            <a:r>
              <a:rPr lang="en-US" altLang="ko-KR" sz="2000" dirty="0"/>
              <a:t>) and output a segmentation map where each pixel contains a class label represented as an integer (</a:t>
            </a:r>
            <a:r>
              <a:rPr lang="en-US" altLang="ko-KR" sz="2000" dirty="0" err="1"/>
              <a:t>height×width×1</a:t>
            </a:r>
            <a:r>
              <a:rPr lang="en-US" altLang="ko-KR" sz="2000" dirty="0" smtClean="0"/>
              <a:t>).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D125F-7D2F-4298-B48E-6130EF761BA6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 descr="input to label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505199"/>
            <a:ext cx="6781800" cy="26273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8328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Semantic segmentation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정답 데이터 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정답 정보를 </a:t>
            </a:r>
            <a:r>
              <a:rPr lang="en-US" altLang="ko-KR" sz="2000" dirty="0" smtClean="0"/>
              <a:t>one-hot encoding </a:t>
            </a:r>
            <a:r>
              <a:rPr lang="ko-KR" altLang="en-US" sz="2000" dirty="0" smtClean="0"/>
              <a:t>형태로 </a:t>
            </a:r>
            <a:r>
              <a:rPr lang="ko-KR" altLang="en-US" sz="2000" dirty="0" smtClean="0"/>
              <a:t>표현 </a:t>
            </a:r>
            <a:r>
              <a:rPr lang="ko-KR" altLang="en-US" sz="2000" dirty="0" smtClean="0"/>
              <a:t>가능</a:t>
            </a:r>
            <a:endParaRPr lang="en-US" altLang="ko-KR" sz="2000" dirty="0" smtClean="0"/>
          </a:p>
          <a:p>
            <a:pPr lvl="2"/>
            <a:r>
              <a:rPr lang="ko-KR" altLang="en-US" sz="1800" dirty="0" smtClean="0"/>
              <a:t>하나의 클래스마다 하나의 채널 존재</a:t>
            </a:r>
            <a:endParaRPr lang="ko-KR" alt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B1A8D-A002-4FFC-82E1-61CB1E72A561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 descr="one ho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8" y="3285808"/>
            <a:ext cx="6679209" cy="35721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7452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Sematic segmentation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Simple approach</a:t>
            </a:r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pPr lvl="1"/>
            <a:r>
              <a:rPr lang="ko-KR" altLang="en-US" sz="2000" dirty="0" smtClean="0"/>
              <a:t>하지만 문제 존재</a:t>
            </a:r>
            <a:endParaRPr lang="en-US" altLang="ko-KR" sz="2000" dirty="0" smtClean="0"/>
          </a:p>
          <a:p>
            <a:endParaRPr lang="ko-KR" alt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DA4EB-6A0F-4E5F-8D74-24452BEAA843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2495928"/>
            <a:ext cx="7667625" cy="29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44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Semantic segmentation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8C585-2A8C-4F22-9F1D-90B104E32A79}" type="datetime1">
              <a:rPr lang="en-US" altLang="ko-KR" smtClean="0"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Segmentation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AutoShape 4" descr="https://saturncloud.io/images/blog/a-comprehensive-guide-to-convolutional-neural-networks-the-eli5-way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43200"/>
            <a:ext cx="7315200" cy="2566851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182688" y="2017713"/>
            <a:ext cx="7772400" cy="4114800"/>
          </a:xfrm>
        </p:spPr>
        <p:txBody>
          <a:bodyPr/>
          <a:lstStyle/>
          <a:p>
            <a:r>
              <a:rPr lang="en-US" altLang="ko-KR" sz="2400" dirty="0" smtClean="0"/>
              <a:t>CNN </a:t>
            </a:r>
            <a:r>
              <a:rPr lang="ko-KR" altLang="en-US" sz="2400" dirty="0" smtClean="0"/>
              <a:t>구조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100821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Week 1: Course Introduction&amp;quot;&quot;/&gt;&lt;property id=&quot;20307&quot; value=&quot;256&quot;/&gt;&lt;/object&gt;&lt;object type=&quot;3&quot; unique_id=&quot;10005&quot;&gt;&lt;property id=&quot;20148&quot; value=&quot;5&quot;/&gt;&lt;property id=&quot;20300&quot; value=&quot;Slide 4 - &amp;quot;Course Intro. &amp;quot;&quot;/&gt;&lt;property id=&quot;20307&quot; value=&quot;257&quot;/&gt;&lt;/object&gt;&lt;object type=&quot;3&quot; unique_id=&quot;10403&quot;&gt;&lt;property id=&quot;20148&quot; value=&quot;5&quot;/&gt;&lt;property id=&quot;20300&quot; value=&quot;Slide 5&quot;/&gt;&lt;property id=&quot;20307&quot; value=&quot;258&quot;/&gt;&lt;/object&gt;&lt;object type=&quot;3&quot; unique_id=&quot;10435&quot;&gt;&lt;property id=&quot;20148&quot; value=&quot;5&quot;/&gt;&lt;property id=&quot;20300&quot; value=&quot;Slide 2 - &amp;quot;Instructor&amp;quot;&quot;/&gt;&lt;property id=&quot;20307&quot; value=&quot;259&quot;/&gt;&lt;/object&gt;&lt;object type=&quot;3&quot; unique_id=&quot;10436&quot;&gt;&lt;property id=&quot;20148&quot; value=&quot;5&quot;/&gt;&lt;property id=&quot;20300&quot; value=&quot;Slide 6 - &amp;quot;Course Schedule&amp;quot;&quot;/&gt;&lt;property id=&quot;20307&quot; value=&quot;260&quot;/&gt;&lt;/object&gt;&lt;object type=&quot;3&quot; unique_id=&quot;10437&quot;&gt;&lt;property id=&quot;20148&quot; value=&quot;5&quot;/&gt;&lt;property id=&quot;20300&quot; value=&quot;Slide 7 - &amp;quot;Course Schedule (cont.)&amp;quot;&quot;/&gt;&lt;property id=&quot;20307&quot; value=&quot;261&quot;/&gt;&lt;/object&gt;&lt;object type=&quot;3&quot; unique_id=&quot;10438&quot;&gt;&lt;property id=&quot;20148&quot; value=&quot;5&quot;/&gt;&lt;property id=&quot;20300&quot; value=&quot;Slide 8 - &amp;quot;Course Schedule (cont.)&amp;quot;&quot;/&gt;&lt;property id=&quot;20307&quot; value=&quot;262&quot;/&gt;&lt;/object&gt;&lt;object type=&quot;3&quot; unique_id=&quot;10484&quot;&gt;&lt;property id=&quot;20148&quot; value=&quot;5&quot;/&gt;&lt;property id=&quot;20300&quot; value=&quot;Slide 9 - &amp;quot;Weekly Schedule (안)&amp;quot;&quot;/&gt;&lt;property id=&quot;20307&quot; value=&quot;263&quot;/&gt;&lt;/object&gt;&lt;object type=&quot;3&quot; unique_id=&quot;10535&quot;&gt;&lt;property id=&quot;20148&quot; value=&quot;5&quot;/&gt;&lt;property id=&quot;20300&quot; value=&quot;Slide 3 - &amp;quot;Instructor&amp;quot;&quot;/&gt;&lt;property id=&quot;20307&quot; value=&quot;264&quot;/&gt;&lt;/object&gt;&lt;object type=&quot;3&quot; unique_id=&quot;10591&quot;&gt;&lt;property id=&quot;20148&quot; value=&quot;5&quot;/&gt;&lt;property id=&quot;20300&quot; value=&quot;Slide 11 - &amp;quot;Requirements&amp;quot;&quot;/&gt;&lt;property id=&quot;20307&quot; value=&quot;265&quot;/&gt;&lt;/object&gt;&lt;object type=&quot;3&quot; unique_id=&quot;10628&quot;&gt;&lt;property id=&quot;20148&quot; value=&quot;5&quot;/&gt;&lt;property id=&quot;20300&quot; value=&quot;Slide 12 - &amp;quot;Possible research questions&amp;quot;&quot;/&gt;&lt;property id=&quot;20307&quot; value=&quot;266&quot;/&gt;&lt;/object&gt;&lt;object type=&quot;3&quot; unique_id=&quot;10720&quot;&gt;&lt;property id=&quot;20148&quot; value=&quot;5&quot;/&gt;&lt;property id=&quot;20300&quot; value=&quot;Slide 10 - &amp;quot;Grading&amp;quot;&quot;/&gt;&lt;property id=&quot;20307&quot; value=&quot;270&quot;/&gt;&lt;/object&gt;&lt;object type=&quot;3&quot; unique_id=&quot;10721&quot;&gt;&lt;property id=&quot;20148&quot; value=&quot;5&quot;/&gt;&lt;property id=&quot;20300&quot; value=&quot;Slide 13 - &amp;quot;What do we need?&amp;quot;&quot;/&gt;&lt;property id=&quot;20307&quot; value=&quot;267&quot;/&gt;&lt;/object&gt;&lt;object type=&quot;3&quot; unique_id=&quot;10722&quot;&gt;&lt;property id=&quot;20148&quot; value=&quot;5&quot;/&gt;&lt;property id=&quot;20300&quot; value=&quot;Slide 14 - &amp;quot;Data&amp;quot;&quot;/&gt;&lt;property id=&quot;20307&quot; value=&quot;268&quot;/&gt;&lt;/object&gt;&lt;object type=&quot;3&quot; unique_id=&quot;10723&quot;&gt;&lt;property id=&quot;20148&quot; value=&quot;5&quot;/&gt;&lt;property id=&quot;20300&quot; value=&quot;Slide 15 - &amp;quot;Data (cont.)&amp;quot;&quot;/&gt;&lt;property id=&quot;20307&quot; value=&quot;269&quot;/&gt;&lt;/object&gt;&lt;object type=&quot;3&quot; unique_id=&quot;10724&quot;&gt;&lt;property id=&quot;20148&quot; value=&quot;5&quot;/&gt;&lt;property id=&quot;20300&quot; value=&quot;Slide 16 - &amp;quot;Study examples&amp;quot;&quot;/&gt;&lt;property id=&quot;20307&quot; value=&quot;271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01013022">
  <a:themeElements>
    <a:clrScheme name="Blends 5">
      <a:dk1>
        <a:srgbClr val="000000"/>
      </a:dk1>
      <a:lt1>
        <a:srgbClr val="FFFFFF"/>
      </a:lt1>
      <a:dk2>
        <a:srgbClr val="000066"/>
      </a:dk2>
      <a:lt2>
        <a:srgbClr val="333333"/>
      </a:lt2>
      <a:accent1>
        <a:srgbClr val="C4709A"/>
      </a:accent1>
      <a:accent2>
        <a:srgbClr val="4B4EB5"/>
      </a:accent2>
      <a:accent3>
        <a:srgbClr val="FFFFFF"/>
      </a:accent3>
      <a:accent4>
        <a:srgbClr val="000000"/>
      </a:accent4>
      <a:accent5>
        <a:srgbClr val="DEBBCA"/>
      </a:accent5>
      <a:accent6>
        <a:srgbClr val="4346A4"/>
      </a:accent6>
      <a:hlink>
        <a:srgbClr val="C481CF"/>
      </a:hlink>
      <a:folHlink>
        <a:srgbClr val="76B749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TS102821062</Template>
  <TotalTime>44324</TotalTime>
  <Words>705</Words>
  <Application>Microsoft Office PowerPoint</Application>
  <PresentationFormat>On-screen Show (4:3)</PresentationFormat>
  <Paragraphs>255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맑은 고딕</vt:lpstr>
      <vt:lpstr>Arial</vt:lpstr>
      <vt:lpstr>Calibri</vt:lpstr>
      <vt:lpstr>Cambria Math</vt:lpstr>
      <vt:lpstr>Tahoma</vt:lpstr>
      <vt:lpstr>Times New Roman</vt:lpstr>
      <vt:lpstr>Wingdings</vt:lpstr>
      <vt:lpstr>01013022</vt:lpstr>
      <vt:lpstr>Image segmentation</vt:lpstr>
      <vt:lpstr>Image segmentation</vt:lpstr>
      <vt:lpstr>Detection vs. Segmentation</vt:lpstr>
      <vt:lpstr>Semantic Segmentation</vt:lpstr>
      <vt:lpstr>Semantic segmentation</vt:lpstr>
      <vt:lpstr>Semantic segmentation</vt:lpstr>
      <vt:lpstr>Semantic segmentation</vt:lpstr>
      <vt:lpstr>Sematic segmentation</vt:lpstr>
      <vt:lpstr>Semantic segmentation</vt:lpstr>
      <vt:lpstr>Sematic segmentation</vt:lpstr>
      <vt:lpstr>Semantic segmentation</vt:lpstr>
      <vt:lpstr>Semantic segmentation</vt:lpstr>
      <vt:lpstr>Semantic segmentation</vt:lpstr>
      <vt:lpstr>Semantic segmentation</vt:lpstr>
      <vt:lpstr>Semantic segmentation</vt:lpstr>
      <vt:lpstr>주요 개념</vt:lpstr>
      <vt:lpstr>Semantic segmentation</vt:lpstr>
      <vt:lpstr>FCN (Fully Convolutional Networks)</vt:lpstr>
      <vt:lpstr>FCN</vt:lpstr>
      <vt:lpstr>FCN</vt:lpstr>
      <vt:lpstr>FCN</vt:lpstr>
      <vt:lpstr>U-Net</vt:lpstr>
      <vt:lpstr>U-Net</vt:lpstr>
      <vt:lpstr>U-Net</vt:lpstr>
      <vt:lpstr>Instance Segmentation</vt:lpstr>
      <vt:lpstr>Mask R-CNN</vt:lpstr>
      <vt:lpstr>Mask R-CNN</vt:lpstr>
      <vt:lpstr>Mask R-CNN</vt:lpstr>
      <vt:lpstr>Mask R-CNN</vt:lpstr>
      <vt:lpstr>Mask R-CNN</vt:lpstr>
      <vt:lpstr>Mask R-CNN</vt:lpstr>
      <vt:lpstr>Mask R-CNN</vt:lpstr>
      <vt:lpstr>Mask R-CNN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</dc:title>
  <dc:creator>Sang Yup Lee</dc:creator>
  <cp:lastModifiedBy>Sang</cp:lastModifiedBy>
  <cp:revision>560</cp:revision>
  <dcterms:created xsi:type="dcterms:W3CDTF">2015-01-19T14:33:39Z</dcterms:created>
  <dcterms:modified xsi:type="dcterms:W3CDTF">2023-12-04T03:52:37Z</dcterms:modified>
</cp:coreProperties>
</file>